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52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20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780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3346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456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57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152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411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0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676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122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34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662168F-CC4B-4E5A-8CD2-A6C7862F32DD}" type="datetimeFigureOut">
              <a:rPr lang="hu-HU" smtClean="0"/>
              <a:t>2019. 03. 28.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A9C509D-5E35-408B-80C0-98C83F2740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466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aliasgharmanjotho11" TargetMode="External"/><Relationship Id="rId2" Type="http://schemas.openxmlformats.org/officeDocument/2006/relationships/hyperlink" Target="https://www.guru99.com/difference-compiler-vs-interpret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Java programozási </a:t>
            </a:r>
            <a:r>
              <a:rPr lang="hu-HU" dirty="0" err="1" smtClean="0"/>
              <a:t>nyelvRől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205821" y="5042653"/>
            <a:ext cx="8767860" cy="1388165"/>
          </a:xfrm>
        </p:spPr>
        <p:txBody>
          <a:bodyPr/>
          <a:lstStyle/>
          <a:p>
            <a:r>
              <a:rPr lang="hu-HU" dirty="0" smtClean="0"/>
              <a:t>Balázs Katalin</a:t>
            </a:r>
          </a:p>
          <a:p>
            <a:r>
              <a:rPr lang="hu-HU" dirty="0" smtClean="0"/>
              <a:t>Marosvásárhely, 2019 március 28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206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-457200" algn="l" rtl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Az alkalmazott programozási paradigma szerint</a:t>
            </a:r>
            <a:b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1963553" y="1395663"/>
            <a:ext cx="7238199" cy="484150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buClr>
                <a:schemeClr val="accent4">
                  <a:lumMod val="50000"/>
                </a:schemeClr>
              </a:buClr>
            </a:pPr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544513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Szekvenciális:	</a:t>
            </a:r>
          </a:p>
          <a:p>
            <a:pPr marL="87313" indent="0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pl. a BASIC</a:t>
            </a:r>
          </a:p>
          <a:p>
            <a:pPr marL="544513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Procedurális:</a:t>
            </a:r>
          </a:p>
          <a:p>
            <a:pPr marL="87313" indent="0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pl. a Pascal, C</a:t>
            </a:r>
          </a:p>
          <a:p>
            <a:pPr marL="544513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Adatorientált:</a:t>
            </a:r>
          </a:p>
          <a:p>
            <a:pPr marL="87313" indent="0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pl. SQL</a:t>
            </a:r>
          </a:p>
          <a:p>
            <a:pPr marL="544513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Objektum orientált:</a:t>
            </a:r>
          </a:p>
          <a:p>
            <a:pPr marL="87313" indent="0">
              <a:buNone/>
            </a:pPr>
            <a:r>
              <a:rPr lang="hu-HU" sz="2800" dirty="0" smtClean="0">
                <a:solidFill>
                  <a:srgbClr val="FF0000"/>
                </a:solidFill>
              </a:rPr>
              <a:t>		pl</a:t>
            </a:r>
            <a:r>
              <a:rPr lang="hu-HU" sz="2800" dirty="0">
                <a:solidFill>
                  <a:srgbClr val="FF0000"/>
                </a:solidFill>
              </a:rPr>
              <a:t>. </a:t>
            </a:r>
            <a:r>
              <a:rPr lang="hu-HU" sz="2800" dirty="0" smtClean="0">
                <a:solidFill>
                  <a:srgbClr val="FF0000"/>
                </a:solidFill>
              </a:rPr>
              <a:t>Java</a:t>
            </a:r>
            <a:endParaRPr lang="hu-HU" sz="2800" dirty="0">
              <a:solidFill>
                <a:srgbClr val="FF0000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</a:pPr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hu-HU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51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76438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3200" dirty="0">
                <a:solidFill>
                  <a:srgbClr val="C00000"/>
                </a:solidFill>
              </a:rPr>
              <a:t>b</a:t>
            </a:r>
            <a:r>
              <a:rPr lang="hu-HU" sz="3200" dirty="0" smtClean="0">
                <a:solidFill>
                  <a:srgbClr val="C00000"/>
                </a:solidFill>
              </a:rPr>
              <a:t>. A Java életútja</a:t>
            </a:r>
            <a:endParaRPr lang="hu-HU" sz="3200" dirty="0">
              <a:solidFill>
                <a:srgbClr val="C00000"/>
              </a:solidFill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1241658" y="1386038"/>
            <a:ext cx="10068025" cy="486075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spcBef>
                <a:spcPts val="2400"/>
              </a:spcBef>
              <a:buClr>
                <a:schemeClr val="accent4">
                  <a:lumMod val="50000"/>
                </a:schemeClr>
              </a:buClr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1960-as évek:	</a:t>
            </a:r>
            <a:r>
              <a:rPr lang="hu-HU" sz="2800" dirty="0" err="1" smtClean="0">
                <a:solidFill>
                  <a:srgbClr val="FF0000"/>
                </a:solidFill>
              </a:rPr>
              <a:t>Simula</a:t>
            </a:r>
            <a:r>
              <a:rPr lang="hu-HU" sz="2800" dirty="0" smtClean="0">
                <a:solidFill>
                  <a:srgbClr val="FF0000"/>
                </a:solidFill>
              </a:rPr>
              <a:t> 67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		objektum fogalma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1970-es évek:	</a:t>
            </a:r>
            <a:r>
              <a:rPr lang="hu-HU" sz="2800" dirty="0" err="1" smtClean="0">
                <a:solidFill>
                  <a:srgbClr val="FF0000"/>
                </a:solidFill>
              </a:rPr>
              <a:t>Smalltalk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		objektumorientált programozás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1983:		</a:t>
            </a:r>
            <a:r>
              <a:rPr lang="hu-HU" sz="2800" dirty="0" smtClean="0">
                <a:solidFill>
                  <a:srgbClr val="FF0000"/>
                </a:solidFill>
              </a:rPr>
              <a:t>C++</a:t>
            </a:r>
          </a:p>
          <a:p>
            <a:pPr>
              <a:lnSpc>
                <a:spcPct val="100000"/>
              </a:lnSpc>
              <a:buClr>
                <a:schemeClr val="accent4">
                  <a:lumMod val="50000"/>
                </a:schemeClr>
              </a:buClr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1991:		</a:t>
            </a:r>
            <a:r>
              <a:rPr lang="hu-HU" sz="2800" dirty="0" smtClean="0">
                <a:solidFill>
                  <a:srgbClr val="FF0000"/>
                </a:solidFill>
              </a:rPr>
              <a:t>Sun </a:t>
            </a:r>
            <a:r>
              <a:rPr lang="hu-HU" sz="2800" dirty="0" err="1" smtClean="0">
                <a:solidFill>
                  <a:srgbClr val="FF0000"/>
                </a:solidFill>
              </a:rPr>
              <a:t>Microsystem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Stealth</a:t>
            </a:r>
            <a:r>
              <a:rPr lang="hu-HU" sz="2800" dirty="0" smtClean="0">
                <a:solidFill>
                  <a:srgbClr val="FF0000"/>
                </a:solidFill>
              </a:rPr>
              <a:t> Project </a:t>
            </a:r>
            <a:r>
              <a:rPr lang="hu-HU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hu-HU" sz="2800" dirty="0" err="1">
                <a:solidFill>
                  <a:srgbClr val="FF0000"/>
                </a:solidFill>
                <a:sym typeface="Symbol" panose="05050102010706020507" pitchFamily="18" charset="2"/>
              </a:rPr>
              <a:t>Green</a:t>
            </a:r>
            <a:r>
              <a:rPr lang="hu-HU" sz="2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u-HU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Project  Java</a:t>
            </a:r>
          </a:p>
          <a:p>
            <a:pPr marL="228600" lvl="8" indent="-182880">
              <a:lnSpc>
                <a:spcPct val="100000"/>
              </a:lnSpc>
              <a:spcBef>
                <a:spcPts val="1400"/>
              </a:spcBef>
              <a:buClr>
                <a:schemeClr val="accent4">
                  <a:lumMod val="50000"/>
                </a:schemeClr>
              </a:buClr>
            </a:pPr>
            <a:r>
              <a:rPr lang="hu-HU" sz="2700" dirty="0">
                <a:solidFill>
                  <a:schemeClr val="accent4">
                    <a:lumMod val="50000"/>
                  </a:schemeClr>
                </a:solidFill>
              </a:rPr>
              <a:t>1995:		</a:t>
            </a:r>
            <a:r>
              <a:rPr lang="hu-HU" sz="2700" dirty="0">
                <a:solidFill>
                  <a:srgbClr val="FF0000"/>
                </a:solidFill>
              </a:rPr>
              <a:t>Sun </a:t>
            </a:r>
            <a:r>
              <a:rPr lang="hu-HU" sz="2700" dirty="0" err="1">
                <a:solidFill>
                  <a:srgbClr val="FF0000"/>
                </a:solidFill>
              </a:rPr>
              <a:t>JavaSoft</a:t>
            </a:r>
            <a:r>
              <a:rPr lang="hu-HU" sz="2700" dirty="0">
                <a:solidFill>
                  <a:schemeClr val="accent4">
                    <a:lumMod val="50000"/>
                  </a:schemeClr>
                </a:solidFill>
              </a:rPr>
              <a:t>		Java fejlesztések</a:t>
            </a:r>
          </a:p>
          <a:p>
            <a:pPr marL="228600" lvl="8" indent="-182880">
              <a:lnSpc>
                <a:spcPct val="100000"/>
              </a:lnSpc>
              <a:spcBef>
                <a:spcPts val="1400"/>
              </a:spcBef>
              <a:buClr>
                <a:schemeClr val="accent4">
                  <a:lumMod val="50000"/>
                </a:schemeClr>
              </a:buClr>
            </a:pPr>
            <a:r>
              <a:rPr lang="hu-HU" sz="2700" dirty="0">
                <a:solidFill>
                  <a:schemeClr val="accent4">
                    <a:lumMod val="50000"/>
                  </a:schemeClr>
                </a:solidFill>
              </a:rPr>
              <a:t>1996:		</a:t>
            </a:r>
            <a:r>
              <a:rPr lang="hu-HU" sz="2700" dirty="0">
                <a:solidFill>
                  <a:srgbClr val="FF0000"/>
                </a:solidFill>
              </a:rPr>
              <a:t>JDK 1.0</a:t>
            </a:r>
            <a:r>
              <a:rPr lang="hu-HU" sz="2700" dirty="0">
                <a:solidFill>
                  <a:schemeClr val="accent4">
                    <a:lumMod val="50000"/>
                  </a:schemeClr>
                </a:solidFill>
              </a:rPr>
              <a:t>			Java </a:t>
            </a:r>
            <a:r>
              <a:rPr lang="hu-HU" sz="2700" dirty="0" err="1">
                <a:solidFill>
                  <a:schemeClr val="accent4">
                    <a:lumMod val="50000"/>
                  </a:schemeClr>
                </a:solidFill>
              </a:rPr>
              <a:t>Development</a:t>
            </a:r>
            <a:r>
              <a:rPr lang="hu-HU" sz="2700" dirty="0">
                <a:solidFill>
                  <a:schemeClr val="accent4">
                    <a:lumMod val="50000"/>
                  </a:schemeClr>
                </a:solidFill>
              </a:rPr>
              <a:t> Kit</a:t>
            </a:r>
          </a:p>
          <a:p>
            <a:pPr marL="228600" lvl="8" indent="-182880">
              <a:lnSpc>
                <a:spcPct val="100000"/>
              </a:lnSpc>
              <a:spcBef>
                <a:spcPts val="1400"/>
              </a:spcBef>
              <a:buClr>
                <a:schemeClr val="accent4">
                  <a:lumMod val="50000"/>
                </a:schemeClr>
              </a:buClr>
            </a:pPr>
            <a:r>
              <a:rPr lang="hu-HU" sz="2700" dirty="0">
                <a:solidFill>
                  <a:schemeClr val="accent4">
                    <a:lumMod val="50000"/>
                  </a:schemeClr>
                </a:solidFill>
              </a:rPr>
              <a:t>1998:		</a:t>
            </a:r>
            <a:r>
              <a:rPr lang="hu-HU" sz="2700" dirty="0">
                <a:solidFill>
                  <a:srgbClr val="FF0000"/>
                </a:solidFill>
              </a:rPr>
              <a:t>J2SE</a:t>
            </a:r>
            <a:r>
              <a:rPr lang="hu-HU" sz="2700" dirty="0">
                <a:solidFill>
                  <a:schemeClr val="accent4">
                    <a:lumMod val="50000"/>
                  </a:schemeClr>
                </a:solidFill>
              </a:rPr>
              <a:t>			Java 2 Platform, Standard Edition</a:t>
            </a:r>
          </a:p>
          <a:p>
            <a:pPr marL="45720" lvl="8" indent="0">
              <a:lnSpc>
                <a:spcPct val="100000"/>
              </a:lnSpc>
              <a:spcBef>
                <a:spcPts val="1400"/>
              </a:spcBef>
              <a:buClr>
                <a:schemeClr val="accent4">
                  <a:lumMod val="50000"/>
                </a:schemeClr>
              </a:buClr>
              <a:buNone/>
            </a:pPr>
            <a:r>
              <a:rPr lang="hu-HU" sz="27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		</a:t>
            </a:r>
            <a:r>
              <a:rPr lang="hu-HU" sz="2700" dirty="0">
                <a:solidFill>
                  <a:srgbClr val="FF0000"/>
                </a:solidFill>
                <a:sym typeface="Symbol" panose="05050102010706020507" pitchFamily="18" charset="2"/>
              </a:rPr>
              <a:t>J2ME</a:t>
            </a:r>
            <a:r>
              <a:rPr lang="hu-HU" sz="27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			</a:t>
            </a:r>
            <a:r>
              <a:rPr lang="hu-HU" sz="2700" dirty="0">
                <a:solidFill>
                  <a:schemeClr val="accent4">
                    <a:lumMod val="50000"/>
                  </a:schemeClr>
                </a:solidFill>
              </a:rPr>
              <a:t> Java 2 Platform, Micro Edition</a:t>
            </a:r>
          </a:p>
          <a:p>
            <a:pPr marL="45720" lvl="8" indent="0">
              <a:lnSpc>
                <a:spcPct val="100000"/>
              </a:lnSpc>
              <a:spcBef>
                <a:spcPts val="1400"/>
              </a:spcBef>
              <a:buClr>
                <a:schemeClr val="accent4">
                  <a:lumMod val="50000"/>
                </a:schemeClr>
              </a:buClr>
              <a:buNone/>
            </a:pPr>
            <a:r>
              <a:rPr lang="hu-HU" sz="27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		</a:t>
            </a:r>
            <a:r>
              <a:rPr lang="hu-HU" sz="2700" dirty="0">
                <a:solidFill>
                  <a:srgbClr val="FF0000"/>
                </a:solidFill>
                <a:sym typeface="Symbol" panose="05050102010706020507" pitchFamily="18" charset="2"/>
              </a:rPr>
              <a:t>J2EE</a:t>
            </a:r>
            <a:r>
              <a:rPr lang="hu-HU" sz="27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			</a:t>
            </a:r>
            <a:r>
              <a:rPr lang="hu-HU" sz="2700" dirty="0">
                <a:solidFill>
                  <a:schemeClr val="accent4">
                    <a:lumMod val="50000"/>
                  </a:schemeClr>
                </a:solidFill>
              </a:rPr>
              <a:t> Java 2 Platform, Enterprise Edition</a:t>
            </a:r>
          </a:p>
          <a:p>
            <a:pPr marL="228600" lvl="8" indent="-182880">
              <a:lnSpc>
                <a:spcPct val="100000"/>
              </a:lnSpc>
              <a:spcBef>
                <a:spcPts val="1400"/>
              </a:spcBef>
              <a:buClr>
                <a:schemeClr val="accent4">
                  <a:lumMod val="50000"/>
                </a:schemeClr>
              </a:buClr>
            </a:pPr>
            <a:r>
              <a:rPr lang="hu-HU" sz="27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2004		</a:t>
            </a:r>
            <a:r>
              <a:rPr lang="hu-HU" sz="2700" dirty="0">
                <a:solidFill>
                  <a:srgbClr val="FF0000"/>
                </a:solidFill>
                <a:sym typeface="Symbol" panose="05050102010706020507" pitchFamily="18" charset="2"/>
              </a:rPr>
              <a:t>J2SE 5.0</a:t>
            </a:r>
          </a:p>
          <a:p>
            <a:pPr marL="2271400" lvl="8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>
                <a:solidFill>
                  <a:srgbClr val="FF0000"/>
                </a:solidFill>
                <a:sym typeface="Symbol" panose="05050102010706020507" pitchFamily="18" charset="2"/>
              </a:rPr>
              <a:t>	</a:t>
            </a:r>
            <a:r>
              <a:rPr lang="hu-HU" sz="28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NetBeans</a:t>
            </a:r>
            <a:r>
              <a:rPr lang="hu-HU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Eclipse</a:t>
            </a:r>
            <a:r>
              <a:rPr lang="hu-HU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	</a:t>
            </a:r>
            <a:r>
              <a:rPr lang="hu-HU" sz="2700" dirty="0" smtClean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fejlesztési </a:t>
            </a:r>
            <a:r>
              <a:rPr lang="hu-HU" sz="2700" dirty="0" err="1" smtClean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környezetek</a:t>
            </a:r>
            <a:r>
              <a:rPr lang="hu-HU" sz="2700" dirty="0" smtClean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 (IDE)</a:t>
            </a:r>
            <a:endParaRPr lang="hu-HU" sz="2700" dirty="0">
              <a:solidFill>
                <a:schemeClr val="accent4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marL="2271400" lvl="8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>
                <a:solidFill>
                  <a:srgbClr val="FF0000"/>
                </a:solidFill>
                <a:sym typeface="Symbol" panose="05050102010706020507" pitchFamily="18" charset="2"/>
              </a:rPr>
              <a:t>	</a:t>
            </a:r>
            <a:r>
              <a:rPr lang="hu-HU" sz="28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Groovy</a:t>
            </a:r>
            <a:r>
              <a:rPr lang="hu-HU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JRuby</a:t>
            </a:r>
            <a:r>
              <a:rPr lang="hu-HU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, </a:t>
            </a:r>
            <a:r>
              <a:rPr lang="hu-HU" sz="2800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Jython</a:t>
            </a:r>
            <a:r>
              <a:rPr lang="hu-HU" sz="2800" dirty="0" smtClean="0">
                <a:solidFill>
                  <a:srgbClr val="FF0000"/>
                </a:solidFill>
                <a:sym typeface="Symbol" panose="05050102010706020507" pitchFamily="18" charset="2"/>
              </a:rPr>
              <a:t>	</a:t>
            </a:r>
            <a:r>
              <a:rPr lang="hu-HU" sz="2700" dirty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„rokon” nyelvek</a:t>
            </a:r>
          </a:p>
          <a:p>
            <a:pPr marL="2271400" lvl="8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endParaRPr lang="hu-HU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15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Java nyelv tulajdonságai: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1284" y="1965960"/>
            <a:ext cx="10010274" cy="38717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228600" lvl="8" indent="-182880">
              <a:spcBef>
                <a:spcPts val="1400"/>
              </a:spcBef>
            </a:pPr>
            <a:endParaRPr lang="hu-HU" sz="2800" dirty="0" smtClean="0">
              <a:solidFill>
                <a:schemeClr val="accent4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marL="452438" lvl="8" indent="-365125">
              <a:spcBef>
                <a:spcPts val="1400"/>
              </a:spcBef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Platformfüggetlenség</a:t>
            </a:r>
            <a:endParaRPr lang="hu-HU" sz="2800" dirty="0">
              <a:solidFill>
                <a:schemeClr val="accent4">
                  <a:lumMod val="50000"/>
                </a:schemeClr>
              </a:solidFill>
              <a:sym typeface="Symbol" panose="05050102010706020507" pitchFamily="18" charset="2"/>
            </a:endParaRPr>
          </a:p>
          <a:p>
            <a:pPr marL="452438" lvl="8" indent="-365125">
              <a:spcBef>
                <a:spcPts val="1400"/>
              </a:spcBef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Megbízhatóság:	tisztán objektumos, </a:t>
            </a:r>
            <a:r>
              <a:rPr lang="hu-HU" sz="2800" i="1" dirty="0" err="1" smtClean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garbage</a:t>
            </a:r>
            <a:r>
              <a:rPr lang="hu-HU" sz="2800" i="1" dirty="0" smtClean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 </a:t>
            </a:r>
            <a:r>
              <a:rPr lang="hu-HU" sz="2800" i="1" dirty="0" err="1" smtClean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collection</a:t>
            </a:r>
            <a:endParaRPr lang="hu-HU" sz="2800" i="1" dirty="0">
              <a:solidFill>
                <a:schemeClr val="accent4">
                  <a:lumMod val="50000"/>
                </a:schemeClr>
              </a:solidFill>
            </a:endParaRPr>
          </a:p>
          <a:p>
            <a:pPr marL="452438" indent="-365125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Hibakezelés: 		kivételkezelés</a:t>
            </a:r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2438" indent="-365125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Biztonság:		homokverem (</a:t>
            </a:r>
            <a:r>
              <a:rPr lang="hu-HU" sz="2800" i="1" dirty="0" err="1" smtClean="0">
                <a:solidFill>
                  <a:schemeClr val="accent4">
                    <a:lumMod val="50000"/>
                  </a:schemeClr>
                </a:solidFill>
              </a:rPr>
              <a:t>sandbox</a:t>
            </a:r>
            <a:r>
              <a:rPr lang="hu-HU" sz="2800" i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2438" indent="-365125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Internet</a:t>
            </a:r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20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5741" y="1568919"/>
            <a:ext cx="10530037" cy="41292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endParaRPr lang="hu-HU" dirty="0" smtClean="0"/>
          </a:p>
          <a:p>
            <a:pPr marL="45720" indent="0"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 smtClean="0">
                <a:solidFill>
                  <a:srgbClr val="FF0000"/>
                </a:solidFill>
              </a:rPr>
              <a:t>	Java </a:t>
            </a:r>
            <a:r>
              <a:rPr lang="hu-HU" sz="2800" dirty="0" err="1" smtClean="0">
                <a:solidFill>
                  <a:srgbClr val="FF0000"/>
                </a:solidFill>
              </a:rPr>
              <a:t>Development</a:t>
            </a:r>
            <a:r>
              <a:rPr lang="hu-HU" sz="2800" dirty="0" smtClean="0">
                <a:solidFill>
                  <a:srgbClr val="FF0000"/>
                </a:solidFill>
              </a:rPr>
              <a:t> Kit	fejlesztői csomag</a:t>
            </a:r>
          </a:p>
          <a:p>
            <a:pPr marL="45720" indent="0">
              <a:buClr>
                <a:schemeClr val="accent4">
                  <a:lumMod val="50000"/>
                </a:schemeClr>
              </a:buClr>
              <a:buNone/>
            </a:pPr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	JRE				</a:t>
            </a:r>
          </a:p>
          <a:p>
            <a:pPr marL="87313" lvl="5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JDK		fejlesztői eszközök: fordító, </a:t>
            </a:r>
            <a:r>
              <a:rPr lang="hu-HU" sz="2800" dirty="0" err="1" smtClean="0">
                <a:solidFill>
                  <a:schemeClr val="accent4">
                    <a:lumMod val="50000"/>
                  </a:schemeClr>
                </a:solidFill>
              </a:rPr>
              <a:t>debugger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, dokumentáció generátor</a:t>
            </a:r>
          </a:p>
          <a:p>
            <a:pPr marL="87313" lvl="5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err="1" smtClean="0">
                <a:solidFill>
                  <a:schemeClr val="accent4">
                    <a:lumMod val="50000"/>
                  </a:schemeClr>
                </a:solidFill>
              </a:rPr>
              <a:t>demo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applikációk, példakódok</a:t>
            </a:r>
          </a:p>
          <a:p>
            <a:pPr marL="87313" lvl="5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a Java Platform fontosabb osztályainak forráskódjai</a:t>
            </a:r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1371400" lvl="5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91941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3200" dirty="0" smtClean="0">
                <a:solidFill>
                  <a:srgbClr val="C00000"/>
                </a:solidFill>
              </a:rPr>
              <a:t>c. A JDK</a:t>
            </a:r>
            <a:endParaRPr lang="hu-HU" sz="3200" dirty="0">
              <a:solidFill>
                <a:srgbClr val="C00000"/>
              </a:solidFill>
            </a:endParaRPr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1482578" y="3173791"/>
            <a:ext cx="1143168" cy="1235224"/>
            <a:chOff x="1598081" y="3375921"/>
            <a:chExt cx="1143168" cy="1235224"/>
          </a:xfrm>
        </p:grpSpPr>
        <p:sp>
          <p:nvSpPr>
            <p:cNvPr id="10" name="Jobbra nyíl 9"/>
            <p:cNvSpPr/>
            <p:nvPr/>
          </p:nvSpPr>
          <p:spPr>
            <a:xfrm rot="19998399">
              <a:off x="1683480" y="3375921"/>
              <a:ext cx="1057769" cy="1712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Jobbra nyíl 10"/>
            <p:cNvSpPr/>
            <p:nvPr/>
          </p:nvSpPr>
          <p:spPr>
            <a:xfrm>
              <a:off x="1751187" y="3758829"/>
              <a:ext cx="972151" cy="18753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3" name="Jobbra nyíl 12"/>
            <p:cNvSpPr/>
            <p:nvPr/>
          </p:nvSpPr>
          <p:spPr>
            <a:xfrm rot="2417016">
              <a:off x="1598081" y="4435250"/>
              <a:ext cx="1134358" cy="17589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" name="Jobbra nyíl 13"/>
            <p:cNvSpPr/>
            <p:nvPr/>
          </p:nvSpPr>
          <p:spPr>
            <a:xfrm rot="1115461">
              <a:off x="1693215" y="4105223"/>
              <a:ext cx="1022858" cy="16038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20539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9764" y="609600"/>
            <a:ext cx="11136430" cy="1356360"/>
          </a:xfrm>
        </p:spPr>
        <p:txBody>
          <a:bodyPr/>
          <a:lstStyle/>
          <a:p>
            <a:r>
              <a:rPr lang="hu-HU" dirty="0" smtClean="0"/>
              <a:t>Fontosabb programok a JDK </a:t>
            </a:r>
            <a:r>
              <a:rPr lang="hu-HU" i="1" dirty="0" smtClean="0"/>
              <a:t>bin</a:t>
            </a:r>
            <a:r>
              <a:rPr lang="hu-HU" dirty="0" smtClean="0"/>
              <a:t> alkönyvtárából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4400" y="2057400"/>
            <a:ext cx="10395284" cy="366963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hu-HU" sz="2800" i="1" dirty="0" smtClean="0">
              <a:solidFill>
                <a:srgbClr val="FF0000"/>
              </a:solidFill>
            </a:endParaRPr>
          </a:p>
          <a:p>
            <a:pPr marL="452438" indent="-365125"/>
            <a:r>
              <a:rPr lang="hu-HU" sz="2800" i="1" dirty="0" err="1" smtClean="0">
                <a:solidFill>
                  <a:srgbClr val="FF0000"/>
                </a:solidFill>
              </a:rPr>
              <a:t>javac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: 		a fordító</a:t>
            </a:r>
          </a:p>
          <a:p>
            <a:pPr marL="452438" indent="-365125"/>
            <a:r>
              <a:rPr lang="hu-HU" sz="2800" i="1" dirty="0" err="1">
                <a:solidFill>
                  <a:srgbClr val="FF0000"/>
                </a:solidFill>
              </a:rPr>
              <a:t>j</a:t>
            </a:r>
            <a:r>
              <a:rPr lang="hu-HU" sz="2800" i="1" dirty="0" err="1" smtClean="0">
                <a:solidFill>
                  <a:srgbClr val="FF0000"/>
                </a:solidFill>
              </a:rPr>
              <a:t>db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: 		a </a:t>
            </a:r>
            <a:r>
              <a:rPr lang="hu-HU" sz="2800" dirty="0" err="1" smtClean="0">
                <a:solidFill>
                  <a:schemeClr val="accent4">
                    <a:lumMod val="50000"/>
                  </a:schemeClr>
                </a:solidFill>
              </a:rPr>
              <a:t>debugger</a:t>
            </a:r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2438" indent="-365125"/>
            <a:r>
              <a:rPr lang="hu-HU" sz="2800" i="1" dirty="0" err="1" smtClean="0">
                <a:solidFill>
                  <a:srgbClr val="FF0000"/>
                </a:solidFill>
              </a:rPr>
              <a:t>javadc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: 		a dokumentáció generátor</a:t>
            </a:r>
          </a:p>
          <a:p>
            <a:pPr marL="452438" indent="-365125"/>
            <a:r>
              <a:rPr lang="hu-HU" sz="2800" i="1" dirty="0" err="1" smtClean="0">
                <a:solidFill>
                  <a:srgbClr val="FF0000"/>
                </a:solidFill>
              </a:rPr>
              <a:t>appletviewer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: 	</a:t>
            </a:r>
            <a:r>
              <a:rPr lang="hu-HU" sz="2800" dirty="0" err="1" smtClean="0">
                <a:solidFill>
                  <a:schemeClr val="accent4">
                    <a:lumMod val="50000"/>
                  </a:schemeClr>
                </a:solidFill>
              </a:rPr>
              <a:t>applettek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 futtatása webes böngésző nélkül</a:t>
            </a:r>
          </a:p>
          <a:p>
            <a:pPr marL="452438" indent="-365125"/>
            <a:r>
              <a:rPr lang="hu-HU" sz="2800" i="1" dirty="0" err="1">
                <a:solidFill>
                  <a:srgbClr val="FF0000"/>
                </a:solidFill>
              </a:rPr>
              <a:t>j</a:t>
            </a:r>
            <a:r>
              <a:rPr lang="hu-HU" sz="2800" i="1" dirty="0" err="1" smtClean="0">
                <a:solidFill>
                  <a:srgbClr val="FF0000"/>
                </a:solidFill>
              </a:rPr>
              <a:t>ar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: 		a saját csomagoló program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731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JRE</a:t>
            </a: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885524" y="1826394"/>
            <a:ext cx="10453036" cy="40386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hu-HU" dirty="0" smtClean="0"/>
          </a:p>
          <a:p>
            <a:pPr marL="45720" indent="0"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>
                <a:solidFill>
                  <a:srgbClr val="FF0000"/>
                </a:solidFill>
              </a:rPr>
              <a:t>Java </a:t>
            </a:r>
            <a:r>
              <a:rPr lang="hu-HU" sz="2800" dirty="0" err="1" smtClean="0">
                <a:solidFill>
                  <a:srgbClr val="FF0000"/>
                </a:solidFill>
              </a:rPr>
              <a:t>Runtime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Environment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futási környezet, ingyenesen letölthető</a:t>
            </a:r>
          </a:p>
          <a:p>
            <a:pPr marL="1371400" lvl="5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hu-HU" sz="22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JVM				</a:t>
            </a:r>
            <a:r>
              <a:rPr lang="hu-HU" sz="2800" dirty="0" err="1" smtClean="0">
                <a:solidFill>
                  <a:srgbClr val="FF0000"/>
                </a:solidFill>
              </a:rPr>
              <a:t>HotSpot</a:t>
            </a:r>
            <a:endParaRPr lang="hu-HU" sz="2800" dirty="0" smtClean="0">
              <a:solidFill>
                <a:srgbClr val="FF0000"/>
              </a:solidFill>
            </a:endParaRPr>
          </a:p>
          <a:p>
            <a:pPr marL="269875" lvl="5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JRE		</a:t>
            </a:r>
            <a:r>
              <a:rPr lang="hu-HU" sz="2800" dirty="0" err="1">
                <a:solidFill>
                  <a:schemeClr val="accent4">
                    <a:lumMod val="50000"/>
                  </a:schemeClr>
                </a:solidFill>
              </a:rPr>
              <a:t>launcher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  <a:p>
            <a:pPr marL="1371400" lvl="5" indent="0">
              <a:lnSpc>
                <a:spcPct val="150000"/>
              </a:lnSpc>
              <a:buClr>
                <a:schemeClr val="accent4">
                  <a:lumMod val="50000"/>
                </a:schemeClr>
              </a:buClr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osztálykönyvtárak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</p:txBody>
      </p:sp>
      <p:grpSp>
        <p:nvGrpSpPr>
          <p:cNvPr id="6" name="Csoportba foglalás 5"/>
          <p:cNvGrpSpPr/>
          <p:nvPr/>
        </p:nvGrpSpPr>
        <p:grpSpPr>
          <a:xfrm>
            <a:off x="1881330" y="3341452"/>
            <a:ext cx="873572" cy="1148049"/>
            <a:chOff x="1862079" y="3223443"/>
            <a:chExt cx="873572" cy="1148049"/>
          </a:xfrm>
        </p:grpSpPr>
        <p:sp>
          <p:nvSpPr>
            <p:cNvPr id="7" name="Jobbra nyíl 6"/>
            <p:cNvSpPr/>
            <p:nvPr/>
          </p:nvSpPr>
          <p:spPr>
            <a:xfrm rot="19447938">
              <a:off x="1889792" y="3223443"/>
              <a:ext cx="837398" cy="1648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Jobbra nyíl 7"/>
            <p:cNvSpPr/>
            <p:nvPr/>
          </p:nvSpPr>
          <p:spPr>
            <a:xfrm rot="2123026">
              <a:off x="1862079" y="4206603"/>
              <a:ext cx="837398" cy="1648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9" name="Jobbra nyíl 8"/>
            <p:cNvSpPr/>
            <p:nvPr/>
          </p:nvSpPr>
          <p:spPr>
            <a:xfrm>
              <a:off x="1898253" y="3687297"/>
              <a:ext cx="837398" cy="1648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149983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Java program létrehozása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25842"/>
            <a:ext cx="9729737" cy="3173930"/>
          </a:xfrm>
        </p:spPr>
      </p:pic>
    </p:spTree>
    <p:extLst>
      <p:ext uri="{BB962C8B-B14F-4D97-AF65-F5344CB8AC3E}">
        <p14:creationId xmlns:p14="http://schemas.microsoft.com/office/powerpoint/2010/main" val="103076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7467" y="1905000"/>
            <a:ext cx="10414000" cy="3302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hu-HU" dirty="0" smtClean="0"/>
          </a:p>
          <a:p>
            <a:r>
              <a:rPr lang="hu-HU" dirty="0" smtClean="0">
                <a:solidFill>
                  <a:srgbClr val="002060"/>
                </a:solidFill>
              </a:rPr>
              <a:t>Simon Károly</a:t>
            </a:r>
            <a:r>
              <a:rPr lang="hu-HU" dirty="0" smtClean="0"/>
              <a:t>: </a:t>
            </a:r>
            <a:r>
              <a:rPr lang="hu-HU" i="1" dirty="0" smtClean="0"/>
              <a:t>A Java programozás alapjai</a:t>
            </a:r>
          </a:p>
          <a:p>
            <a:r>
              <a:rPr lang="en-US" dirty="0">
                <a:solidFill>
                  <a:srgbClr val="002060"/>
                </a:solidFill>
              </a:rPr>
              <a:t>Sedgewick R., Wayne K. </a:t>
            </a:r>
            <a:r>
              <a:rPr lang="en-US" dirty="0"/>
              <a:t>- </a:t>
            </a:r>
            <a:r>
              <a:rPr lang="en-US" i="1" dirty="0"/>
              <a:t>Introduction to Programming in Java, 2nd edition </a:t>
            </a:r>
            <a:r>
              <a:rPr lang="en-US" i="1" dirty="0" smtClean="0"/>
              <a:t>– 2017</a:t>
            </a:r>
            <a:endParaRPr lang="hu-HU" i="1" dirty="0" smtClean="0"/>
          </a:p>
          <a:p>
            <a:r>
              <a:rPr lang="hu-HU" dirty="0" err="1">
                <a:solidFill>
                  <a:srgbClr val="002060"/>
                </a:solidFill>
              </a:rPr>
              <a:t>Cosmina</a:t>
            </a:r>
            <a:r>
              <a:rPr lang="hu-HU" dirty="0">
                <a:solidFill>
                  <a:srgbClr val="002060"/>
                </a:solidFill>
              </a:rPr>
              <a:t> I.</a:t>
            </a:r>
            <a:r>
              <a:rPr lang="hu-HU" dirty="0"/>
              <a:t> - </a:t>
            </a:r>
            <a:r>
              <a:rPr lang="hu-HU" i="1" dirty="0"/>
              <a:t>Java </a:t>
            </a:r>
            <a:r>
              <a:rPr lang="hu-HU" i="1" dirty="0" err="1"/>
              <a:t>for</a:t>
            </a:r>
            <a:r>
              <a:rPr lang="hu-HU" i="1" dirty="0"/>
              <a:t> </a:t>
            </a:r>
            <a:r>
              <a:rPr lang="hu-HU" i="1" dirty="0" err="1"/>
              <a:t>Absolute</a:t>
            </a:r>
            <a:r>
              <a:rPr lang="hu-HU" i="1" dirty="0"/>
              <a:t> </a:t>
            </a:r>
            <a:r>
              <a:rPr lang="hu-HU" i="1" dirty="0" err="1"/>
              <a:t>Beginners</a:t>
            </a:r>
            <a:r>
              <a:rPr lang="hu-HU" i="1" dirty="0"/>
              <a:t> </a:t>
            </a:r>
            <a:r>
              <a:rPr lang="hu-HU" i="1" dirty="0" smtClean="0"/>
              <a:t>– 2018</a:t>
            </a:r>
          </a:p>
          <a:p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www.guru99.com/difference-compiler-vs-interpreter.html</a:t>
            </a:r>
            <a:endParaRPr lang="hu-HU" dirty="0" smtClean="0"/>
          </a:p>
          <a:p>
            <a:r>
              <a:rPr lang="hu-HU" dirty="0">
                <a:hlinkClick r:id="rId3"/>
              </a:rPr>
              <a:t>https://</a:t>
            </a:r>
            <a:r>
              <a:rPr lang="hu-HU" dirty="0" smtClean="0">
                <a:hlinkClick r:id="rId3"/>
              </a:rPr>
              <a:t>www.slideshare.net/aliasgharmanjotho11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65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accent1">
                    <a:lumMod val="75000"/>
                  </a:schemeClr>
                </a:solidFill>
              </a:rPr>
              <a:t>1. Bevezetés a Java világába</a:t>
            </a:r>
            <a:endParaRPr lang="hu-H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28453" y="1965960"/>
            <a:ext cx="8778587" cy="319809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A Java helye a programozási nyelvek világában</a:t>
            </a: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A Java életútja</a:t>
            </a: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A JDK</a:t>
            </a:r>
            <a:endParaRPr lang="hu-H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7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3200" dirty="0" smtClean="0">
                <a:solidFill>
                  <a:srgbClr val="C00000"/>
                </a:solidFill>
              </a:rPr>
              <a:t>a. A Java helye a programozási nyelvek világában</a:t>
            </a:r>
            <a:endParaRPr lang="hu-HU" sz="3200" dirty="0">
              <a:solidFill>
                <a:srgbClr val="C00000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2992581" y="1965960"/>
            <a:ext cx="6733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</a:rPr>
              <a:t>A programozási nyelvek osztályozása:</a:t>
            </a:r>
            <a:endParaRPr lang="hu-H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078181" y="2918691"/>
            <a:ext cx="8519234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Az absztrakciós szint szerint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A végrehajtás szempontjából</a:t>
            </a:r>
          </a:p>
          <a:p>
            <a:pPr marL="914400" lvl="1" indent="-4572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Az alkalmazott programozási paradigma szerint</a:t>
            </a:r>
            <a:endParaRPr lang="hu-H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1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-457200" algn="l" rtl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Az absztrakciós szint szerint</a:t>
            </a:r>
            <a:b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10163" y="1696719"/>
            <a:ext cx="7053088" cy="4038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</a:pPr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55600" indent="-268288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Alacsonyszintű (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hardware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közeli)	</a:t>
            </a:r>
          </a:p>
          <a:p>
            <a:pPr marL="355600" indent="-268288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pl. gépi kód, assembly nyelvek</a:t>
            </a:r>
          </a:p>
          <a:p>
            <a:pPr marL="355600" indent="-268288"/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Középszintű:</a:t>
            </a:r>
          </a:p>
          <a:p>
            <a:pPr marL="355600" indent="-268288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pl. a </a:t>
            </a:r>
            <a:r>
              <a:rPr lang="hu-HU" sz="2800" dirty="0" smtClean="0">
                <a:solidFill>
                  <a:srgbClr val="FF0000"/>
                </a:solidFill>
              </a:rPr>
              <a:t>C</a:t>
            </a:r>
            <a:endParaRPr lang="hu-HU" sz="2800" dirty="0" smtClean="0">
              <a:solidFill>
                <a:srgbClr val="FF0000"/>
              </a:solidFill>
            </a:endParaRPr>
          </a:p>
          <a:p>
            <a:pPr marL="355600" indent="-268288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Magas szintű:</a:t>
            </a:r>
          </a:p>
          <a:p>
            <a:pPr marL="355600" indent="-268288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pl. a Java</a:t>
            </a:r>
          </a:p>
        </p:txBody>
      </p:sp>
    </p:spTree>
    <p:extLst>
      <p:ext uri="{BB962C8B-B14F-4D97-AF65-F5344CB8AC3E}">
        <p14:creationId xmlns:p14="http://schemas.microsoft.com/office/powerpoint/2010/main" val="34131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-457200" algn="l" rtl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  <a:t>A végrehajtás szempontjából</a:t>
            </a:r>
            <a:br>
              <a:rPr lang="hu-HU" sz="28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hu-HU" dirty="0"/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2095912" y="1783080"/>
            <a:ext cx="7048087" cy="381415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55600" indent="-268288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Értelmezett 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/ interpretált: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  <a:p>
            <a:pPr marL="355600" indent="-268288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pl. a BASIC</a:t>
            </a:r>
          </a:p>
          <a:p>
            <a:pPr marL="355600" indent="-268288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Fordított / </a:t>
            </a:r>
            <a:r>
              <a:rPr lang="hu-HU" sz="2800" dirty="0" err="1" smtClean="0">
                <a:solidFill>
                  <a:schemeClr val="accent4">
                    <a:lumMod val="50000"/>
                  </a:schemeClr>
                </a:solidFill>
              </a:rPr>
              <a:t>compilált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marL="355600" indent="-268288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pl. a Pascal, C/C++</a:t>
            </a:r>
          </a:p>
          <a:p>
            <a:pPr marL="355600" indent="-268288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Bájtkód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alapú / </a:t>
            </a:r>
            <a:r>
              <a:rPr lang="hu-HU" sz="2800" dirty="0" err="1" smtClean="0">
                <a:solidFill>
                  <a:schemeClr val="accent4">
                    <a:lumMod val="50000"/>
                  </a:schemeClr>
                </a:solidFill>
              </a:rPr>
              <a:t>bytecode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 marL="355600" indent="-268288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pl. a Java</a:t>
            </a:r>
          </a:p>
        </p:txBody>
      </p:sp>
    </p:spTree>
    <p:extLst>
      <p:ext uri="{BB962C8B-B14F-4D97-AF65-F5344CB8AC3E}">
        <p14:creationId xmlns:p14="http://schemas.microsoft.com/office/powerpoint/2010/main" val="333527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Interpreter</a:t>
            </a:r>
            <a:r>
              <a:rPr lang="hu-HU" dirty="0" smtClean="0"/>
              <a:t> vs. </a:t>
            </a:r>
            <a:r>
              <a:rPr lang="hu-HU" dirty="0" err="1" smtClean="0"/>
              <a:t>Compiler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851" y="2057400"/>
            <a:ext cx="9298961" cy="4038600"/>
          </a:xfrm>
        </p:spPr>
      </p:pic>
    </p:spTree>
    <p:extLst>
      <p:ext uri="{BB962C8B-B14F-4D97-AF65-F5344CB8AC3E}">
        <p14:creationId xmlns:p14="http://schemas.microsoft.com/office/powerpoint/2010/main" val="79167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Compiler</a:t>
            </a:r>
            <a:r>
              <a:rPr lang="hu-HU" dirty="0" smtClean="0"/>
              <a:t> vs. </a:t>
            </a:r>
            <a:r>
              <a:rPr lang="hu-HU" dirty="0" err="1" smtClean="0"/>
              <a:t>Bytecode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581" y="1722921"/>
            <a:ext cx="5986913" cy="4510631"/>
          </a:xfrm>
        </p:spPr>
      </p:pic>
    </p:spTree>
    <p:extLst>
      <p:ext uri="{BB962C8B-B14F-4D97-AF65-F5344CB8AC3E}">
        <p14:creationId xmlns:p14="http://schemas.microsoft.com/office/powerpoint/2010/main" val="154472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bájtkódról röviden:</a:t>
            </a:r>
            <a:endParaRPr lang="hu-HU" dirty="0"/>
          </a:p>
        </p:txBody>
      </p:sp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095912" y="1783080"/>
            <a:ext cx="7048087" cy="381415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2438" indent="-365125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Platformfüggetlen</a:t>
            </a:r>
          </a:p>
          <a:p>
            <a:pPr marL="452438" indent="-365125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Hordozható</a:t>
            </a:r>
          </a:p>
          <a:p>
            <a:pPr marL="452438" indent="-365125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Kisebb kódméret</a:t>
            </a:r>
          </a:p>
          <a:p>
            <a:pPr marL="452438" indent="-365125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Hatékonyabb szintaktikai ellenőrzés</a:t>
            </a:r>
          </a:p>
          <a:p>
            <a:pPr marL="452438" indent="-365125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Nagyobb sebesség	</a:t>
            </a:r>
          </a:p>
          <a:p>
            <a:pPr marL="45720" indent="0">
              <a:buNone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  <a:endParaRPr lang="hu-HU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925053" y="1345131"/>
            <a:ext cx="7267073" cy="4038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55600" indent="-268288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Értelmezés / végrehajtás:	</a:t>
            </a:r>
          </a:p>
          <a:p>
            <a:pPr marL="355600" indent="-268288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VM – </a:t>
            </a:r>
            <a:r>
              <a:rPr lang="hu-HU" sz="2800" dirty="0" err="1" smtClean="0">
                <a:solidFill>
                  <a:srgbClr val="FF0000"/>
                </a:solidFill>
              </a:rPr>
              <a:t>virtual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machine</a:t>
            </a:r>
            <a:endParaRPr lang="hu-HU" sz="2800" dirty="0" smtClean="0">
              <a:solidFill>
                <a:srgbClr val="FF0000"/>
              </a:solidFill>
            </a:endParaRPr>
          </a:p>
          <a:p>
            <a:pPr marL="355600" indent="-268288"/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Dinamikus fordítás (bájtkód 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  <a:sym typeface="Symbol" panose="05050102010706020507" pitchFamily="18" charset="2"/>
              </a:rPr>
              <a:t> gépi kód)</a:t>
            </a:r>
            <a:endParaRPr lang="hu-HU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55600" indent="-268288">
              <a:buNone/>
            </a:pP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JIT – </a:t>
            </a:r>
            <a:r>
              <a:rPr lang="hu-HU" sz="2800" dirty="0" err="1" smtClean="0">
                <a:solidFill>
                  <a:srgbClr val="FF0000"/>
                </a:solidFill>
              </a:rPr>
              <a:t>just</a:t>
            </a:r>
            <a:r>
              <a:rPr lang="hu-HU" sz="2800" dirty="0" smtClean="0">
                <a:solidFill>
                  <a:srgbClr val="FF0000"/>
                </a:solidFill>
              </a:rPr>
              <a:t> in </a:t>
            </a:r>
            <a:r>
              <a:rPr lang="hu-HU" sz="2800" dirty="0" err="1" smtClean="0">
                <a:solidFill>
                  <a:srgbClr val="FF0000"/>
                </a:solidFill>
              </a:rPr>
              <a:t>time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compiler</a:t>
            </a:r>
            <a:endParaRPr lang="hu-HU" sz="2800" dirty="0" smtClean="0">
              <a:solidFill>
                <a:srgbClr val="FF0000"/>
              </a:solidFill>
            </a:endParaRPr>
          </a:p>
          <a:p>
            <a:pPr marL="355600" indent="-268288">
              <a:buNone/>
            </a:pPr>
            <a:r>
              <a:rPr lang="hu-HU" sz="2800" dirty="0">
                <a:solidFill>
                  <a:srgbClr val="FF0000"/>
                </a:solidFill>
              </a:rPr>
              <a:t>	</a:t>
            </a:r>
            <a:r>
              <a:rPr lang="hu-HU" sz="2800" dirty="0" smtClean="0">
                <a:solidFill>
                  <a:srgbClr val="FF0000"/>
                </a:solidFill>
              </a:rPr>
              <a:t>	AOT – </a:t>
            </a:r>
            <a:r>
              <a:rPr lang="hu-HU" sz="2800" dirty="0" err="1" smtClean="0">
                <a:solidFill>
                  <a:srgbClr val="FF0000"/>
                </a:solidFill>
              </a:rPr>
              <a:t>ahead</a:t>
            </a:r>
            <a:r>
              <a:rPr lang="hu-HU" sz="2800" dirty="0" smtClean="0">
                <a:solidFill>
                  <a:srgbClr val="FF0000"/>
                </a:solidFill>
              </a:rPr>
              <a:t> of </a:t>
            </a:r>
            <a:r>
              <a:rPr lang="hu-HU" sz="2800" dirty="0" err="1" smtClean="0">
                <a:solidFill>
                  <a:srgbClr val="FF0000"/>
                </a:solidFill>
              </a:rPr>
              <a:t>time</a:t>
            </a:r>
            <a:r>
              <a:rPr lang="hu-HU" sz="2800" dirty="0" smtClean="0">
                <a:solidFill>
                  <a:srgbClr val="FF0000"/>
                </a:solidFill>
              </a:rPr>
              <a:t> </a:t>
            </a:r>
            <a:r>
              <a:rPr lang="hu-HU" sz="2800" dirty="0" err="1" smtClean="0">
                <a:solidFill>
                  <a:srgbClr val="FF0000"/>
                </a:solidFill>
              </a:rPr>
              <a:t>compiler</a:t>
            </a:r>
            <a:endParaRPr lang="hu-HU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6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Kék–zöld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TM03457444[[fn=Alap]]</Template>
  <TotalTime>299</TotalTime>
  <Words>188</Words>
  <Application>Microsoft Office PowerPoint</Application>
  <PresentationFormat>Szélesvásznú</PresentationFormat>
  <Paragraphs>104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Corbel</vt:lpstr>
      <vt:lpstr>Symbol</vt:lpstr>
      <vt:lpstr>Wingdings</vt:lpstr>
      <vt:lpstr>Bázis</vt:lpstr>
      <vt:lpstr>A Java programozási nyelvRől</vt:lpstr>
      <vt:lpstr>1. Bevezetés a Java világába</vt:lpstr>
      <vt:lpstr>a. A Java helye a programozási nyelvek világában</vt:lpstr>
      <vt:lpstr>Az absztrakciós szint szerint </vt:lpstr>
      <vt:lpstr>A végrehajtás szempontjából </vt:lpstr>
      <vt:lpstr>Interpreter vs. Compiler</vt:lpstr>
      <vt:lpstr>Compiler vs. Bytecode</vt:lpstr>
      <vt:lpstr>A bájtkódról röviden:</vt:lpstr>
      <vt:lpstr>PowerPoint-bemutató</vt:lpstr>
      <vt:lpstr>Az alkalmazott programozási paradigma szerint </vt:lpstr>
      <vt:lpstr>b. A Java életútja</vt:lpstr>
      <vt:lpstr>A Java nyelv tulajdonságai:</vt:lpstr>
      <vt:lpstr>c. A JDK</vt:lpstr>
      <vt:lpstr>Fontosabb programok a JDK bin alkönyvtárából</vt:lpstr>
      <vt:lpstr>A JRE</vt:lpstr>
      <vt:lpstr>Egy Java program létrehozása</vt:lpstr>
      <vt:lpstr>Felhasznált irodalom: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Java programozási nyelvRől</dc:title>
  <dc:creator>Kati</dc:creator>
  <cp:lastModifiedBy>Kati</cp:lastModifiedBy>
  <cp:revision>35</cp:revision>
  <dcterms:created xsi:type="dcterms:W3CDTF">2019-03-24T08:06:07Z</dcterms:created>
  <dcterms:modified xsi:type="dcterms:W3CDTF">2019-03-28T07:36:26Z</dcterms:modified>
</cp:coreProperties>
</file>